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9" r:id="rId4"/>
    <p:sldId id="270" r:id="rId5"/>
    <p:sldId id="261" r:id="rId6"/>
    <p:sldId id="268" r:id="rId7"/>
    <p:sldId id="258" r:id="rId8"/>
    <p:sldId id="267" r:id="rId9"/>
    <p:sldId id="259" r:id="rId10"/>
    <p:sldId id="266" r:id="rId11"/>
    <p:sldId id="260" r:id="rId12"/>
    <p:sldId id="265" r:id="rId13"/>
    <p:sldId id="271" r:id="rId14"/>
    <p:sldId id="262" r:id="rId15"/>
    <p:sldId id="264" r:id="rId16"/>
    <p:sldId id="26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380" autoAdjust="0"/>
  </p:normalViewPr>
  <p:slideViewPr>
    <p:cSldViewPr>
      <p:cViewPr>
        <p:scale>
          <a:sx n="50" d="100"/>
          <a:sy n="50" d="100"/>
        </p:scale>
        <p:origin x="-1860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21517-1D46-4E60-9140-E89CAC1979DA}" type="datetimeFigureOut">
              <a:rPr lang="en-US" smtClean="0"/>
              <a:t>5/11/2011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88C2C0-80E5-4982-BA26-D0B89AAFF75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Explain</a:t>
            </a:r>
            <a:r>
              <a:rPr lang="en-US" baseline="0" dirty="0" smtClean="0"/>
              <a:t> the context where units are 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8C2C0-80E5-4982-BA26-D0B89AAFF75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Existing state of the art – moved from latex Siunits.sty to </a:t>
            </a:r>
            <a:r>
              <a:rPr lang="en-US" dirty="0" err="1" smtClean="0"/>
              <a:t>stex</a:t>
            </a:r>
            <a:r>
              <a:rPr lang="en-US" dirty="0" smtClean="0"/>
              <a:t> and from</a:t>
            </a:r>
            <a:r>
              <a:rPr lang="en-US" baseline="0" dirty="0" smtClean="0"/>
              <a:t> a non-</a:t>
            </a:r>
            <a:r>
              <a:rPr lang="en-US" baseline="0" dirty="0" err="1" smtClean="0"/>
              <a:t>semantical</a:t>
            </a:r>
            <a:r>
              <a:rPr lang="en-US" baseline="0" dirty="0" smtClean="0"/>
              <a:t> implementation (</a:t>
            </a:r>
            <a:r>
              <a:rPr lang="en-US" baseline="0" dirty="0" err="1" smtClean="0"/>
              <a:t>wolfram|alpha</a:t>
            </a:r>
            <a:r>
              <a:rPr lang="en-US" baseline="0" dirty="0" smtClean="0"/>
              <a:t>) to JOBAD</a:t>
            </a:r>
          </a:p>
          <a:p>
            <a:r>
              <a:rPr lang="en-US" baseline="0" dirty="0" smtClean="0"/>
              <a:t>Nothing relevant existing beforehand</a:t>
            </a:r>
          </a:p>
          <a:p>
            <a:r>
              <a:rPr lang="en-US" baseline="0" dirty="0" err="1" smtClean="0"/>
              <a:t>Stex</a:t>
            </a:r>
            <a:r>
              <a:rPr lang="en-US" baseline="0" dirty="0" smtClean="0"/>
              <a:t> – extension of latex</a:t>
            </a:r>
          </a:p>
          <a:p>
            <a:r>
              <a:rPr lang="en-US" baseline="0" dirty="0" err="1" smtClean="0"/>
              <a:t>Latexml</a:t>
            </a:r>
            <a:r>
              <a:rPr lang="en-US" baseline="0" dirty="0" smtClean="0"/>
              <a:t> -&gt; xml -&gt; </a:t>
            </a:r>
            <a:r>
              <a:rPr lang="en-US" baseline="0" dirty="0" err="1" smtClean="0"/>
              <a:t>xhtml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8C2C0-80E5-4982-BA26-D0B89AAFF75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UOM already</a:t>
            </a:r>
            <a:r>
              <a:rPr lang="en-US" baseline="0" dirty="0" smtClean="0"/>
              <a:t> presented –using his system to do the conversion not part of my thesis; conversion service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8C2C0-80E5-4982-BA26-D0B89AAFF751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0F174-6161-4D40-B0C2-BE0C9DC4CB07}" type="datetime1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74F17-98A1-44FA-8B43-51478EC3E6D9}" type="datetime1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56EB-BA72-47E7-A63C-487A196418A3}" type="datetime1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90AD9-2254-4CE0-9B80-6452689FF23B}" type="datetime1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of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AA8FB-6968-41E7-833E-988ADC8FBC86}" type="datetime1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of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BC10C-0968-4BAF-B849-B57C3FF6098E}" type="datetime1">
              <a:rPr lang="en-US" smtClean="0"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B4AD7-627E-4C15-ACAA-3F2BFA2FEF23}" type="datetime1">
              <a:rPr lang="en-US" smtClean="0"/>
              <a:t>5/11/2011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91966-87B8-4C43-B837-99E7CC4D6F30}" type="datetime1">
              <a:rPr lang="en-US" smtClean="0"/>
              <a:t>5/11/2011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091D2-C468-46C3-9A03-2D4D8F638979}" type="datetime1">
              <a:rPr lang="en-US" smtClean="0"/>
              <a:t>5/11/2011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of  15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9A443-9003-4138-BF98-AA1C04827338}" type="datetime1">
              <a:rPr lang="en-US" smtClean="0"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21972-57D5-4C9E-9FEE-FD03149772D0}" type="datetime1">
              <a:rPr lang="en-US" smtClean="0"/>
              <a:t>5/11/2011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4B642-0CFA-4DB8-820F-8970FAA9BE8B}" type="datetime1">
              <a:rPr lang="en-US" smtClean="0"/>
              <a:t>5/11/2011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/15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077200" cy="1470025"/>
          </a:xfrm>
        </p:spPr>
        <p:txBody>
          <a:bodyPr>
            <a:noAutofit/>
          </a:bodyPr>
          <a:lstStyle/>
          <a:p>
            <a:pPr algn="r"/>
            <a:r>
              <a:rPr lang="en-US" sz="3600" dirty="0" smtClean="0"/>
              <a:t>Authoring, Publishing and Interacting </a:t>
            </a:r>
            <a:br>
              <a:rPr lang="en-US" sz="3600" dirty="0" smtClean="0"/>
            </a:br>
            <a:r>
              <a:rPr lang="en-US" sz="3600" dirty="0" smtClean="0"/>
              <a:t>with Units and Quantities </a:t>
            </a:r>
            <a:br>
              <a:rPr lang="en-US" sz="3600" dirty="0" smtClean="0"/>
            </a:br>
            <a:r>
              <a:rPr lang="en-US" sz="3600" dirty="0" smtClean="0"/>
              <a:t>in Technical Documents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962400"/>
            <a:ext cx="6400800" cy="2133600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US" b="1" dirty="0" err="1" smtClean="0"/>
              <a:t>Mihai</a:t>
            </a:r>
            <a:r>
              <a:rPr lang="en-US" b="1" dirty="0" smtClean="0"/>
              <a:t> C</a:t>
            </a:r>
            <a:r>
              <a:rPr lang="ro-RO" b="1" dirty="0" smtClean="0"/>
              <a:t>îrlănaru</a:t>
            </a:r>
          </a:p>
          <a:p>
            <a:pPr algn="r"/>
            <a:r>
              <a:rPr lang="ro-RO" sz="2200" dirty="0" smtClean="0"/>
              <a:t>Computer Science 2011</a:t>
            </a:r>
          </a:p>
          <a:p>
            <a:pPr algn="r"/>
            <a:r>
              <a:rPr lang="ro-RO" sz="2200" dirty="0" smtClean="0"/>
              <a:t>Jacobs Universit</a:t>
            </a:r>
            <a:r>
              <a:rPr lang="en-US" sz="2200" dirty="0" smtClean="0"/>
              <a:t>y Bremen, </a:t>
            </a:r>
            <a:r>
              <a:rPr lang="en-US" sz="2200" dirty="0" smtClean="0"/>
              <a:t>Germany</a:t>
            </a:r>
          </a:p>
          <a:p>
            <a:pPr algn="r"/>
            <a:endParaRPr lang="en-US" sz="2200" dirty="0" smtClean="0"/>
          </a:p>
          <a:p>
            <a:pPr algn="r"/>
            <a:r>
              <a:rPr lang="en-US" sz="2400" dirty="0" smtClean="0"/>
              <a:t>Supervisor: </a:t>
            </a:r>
            <a:r>
              <a:rPr lang="en-US" sz="2400" b="1" dirty="0" smtClean="0"/>
              <a:t>Prof. Dr. Michael </a:t>
            </a:r>
            <a:r>
              <a:rPr lang="en-US" sz="2400" b="1" dirty="0" err="1" smtClean="0"/>
              <a:t>Kohlhase</a:t>
            </a:r>
            <a:endParaRPr lang="en-US" sz="2400" b="1" dirty="0" smtClean="0"/>
          </a:p>
          <a:p>
            <a:pPr algn="r"/>
            <a:r>
              <a:rPr lang="en-US" sz="2000" dirty="0" smtClean="0"/>
              <a:t>KWARC Research Group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0600"/>
            <a:ext cx="8229600" cy="5135563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b="1" dirty="0" smtClean="0"/>
              <a:t>Before</a:t>
            </a:r>
            <a:r>
              <a:rPr lang="en-US" sz="2800" b="1" dirty="0" smtClean="0"/>
              <a:t>: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800" dirty="0" smtClean="0"/>
              <a:t>    No semantic representation formalized in </a:t>
            </a:r>
            <a:r>
              <a:rPr lang="en-US" sz="2800" dirty="0" err="1" smtClean="0"/>
              <a:t>OpenMath</a:t>
            </a:r>
            <a:r>
              <a:rPr lang="en-US" sz="2800" dirty="0" smtClean="0"/>
              <a:t> and/or Content </a:t>
            </a:r>
            <a:r>
              <a:rPr lang="en-US" sz="2800" dirty="0" err="1" smtClean="0"/>
              <a:t>MathML</a:t>
            </a:r>
            <a:r>
              <a:rPr lang="en-US" sz="2800" dirty="0" smtClean="0"/>
              <a:t> – preponderant use of 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times</a:t>
            </a:r>
            <a:r>
              <a:rPr lang="en-US" sz="2800" dirty="0" smtClean="0"/>
              <a:t> operator 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800" dirty="0" smtClean="0"/>
              <a:t> </a:t>
            </a:r>
            <a:r>
              <a:rPr lang="en-US" sz="2800" dirty="0" smtClean="0"/>
              <a:t>   (</a:t>
            </a:r>
            <a:r>
              <a:rPr lang="en-US" sz="2800" dirty="0" smtClean="0">
                <a:latin typeface="Courier New" pitchFamily="49" charset="0"/>
                <a:cs typeface="Courier New" pitchFamily="49" charset="0"/>
              </a:rPr>
              <a:t>real x unit ~ quantity</a:t>
            </a:r>
            <a:r>
              <a:rPr lang="en-US" sz="2800" dirty="0" smtClean="0"/>
              <a:t>)</a:t>
            </a:r>
            <a:endParaRPr lang="en-US" sz="28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b="1" dirty="0" smtClean="0"/>
              <a:t>After</a:t>
            </a:r>
            <a:r>
              <a:rPr lang="en-US" sz="2800" b="1" dirty="0" smtClean="0"/>
              <a:t>: 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800" b="1" dirty="0" smtClean="0"/>
              <a:t> </a:t>
            </a:r>
            <a:r>
              <a:rPr lang="en-US" sz="2800" b="1" dirty="0" smtClean="0"/>
              <a:t>   </a:t>
            </a:r>
            <a:r>
              <a:rPr lang="en-US" sz="2800" dirty="0" err="1" smtClean="0"/>
              <a:t>OMDoc</a:t>
            </a:r>
            <a:r>
              <a:rPr lang="en-US" sz="2800" dirty="0" smtClean="0"/>
              <a:t> formalized semantic representation (use of unit constructors )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800" dirty="0" smtClean="0"/>
              <a:t>	</a:t>
            </a:r>
            <a:r>
              <a:rPr lang="en-US" sz="2800" dirty="0" err="1" smtClean="0"/>
              <a:t>LaTeXML</a:t>
            </a:r>
            <a:r>
              <a:rPr lang="en-US" sz="2800" dirty="0" smtClean="0"/>
              <a:t> conversion using the </a:t>
            </a:r>
            <a:r>
              <a:rPr lang="en-US" sz="2800" dirty="0" err="1" smtClean="0"/>
              <a:t>Siunits</a:t>
            </a:r>
            <a:r>
              <a:rPr lang="en-US" sz="2800" dirty="0" smtClean="0"/>
              <a:t> binding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Publishing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err="1" smtClean="0"/>
              <a:t>InteractinG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Semantic Publishing Pipeline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0600"/>
            <a:ext cx="8229600" cy="5135563"/>
          </a:xfrm>
          <a:prstGeom prst="rect">
            <a:avLst/>
          </a:prstGeom>
        </p:spPr>
        <p:txBody>
          <a:bodyPr/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b="1" dirty="0" smtClean="0"/>
              <a:t>Before</a:t>
            </a:r>
            <a:r>
              <a:rPr lang="en-US" sz="3200" dirty="0" smtClean="0"/>
              <a:t>: 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400" dirty="0" err="1" smtClean="0"/>
              <a:t>Wolfram|Alpha</a:t>
            </a:r>
            <a:endParaRPr lang="en-US" sz="2400" dirty="0" smtClean="0"/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400" dirty="0" smtClean="0"/>
              <a:t>Other Unit Conversion services</a:t>
            </a:r>
            <a:endParaRPr lang="en-US" sz="24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b="1" dirty="0" smtClean="0"/>
              <a:t>After</a:t>
            </a:r>
            <a:r>
              <a:rPr lang="en-US" sz="3200" dirty="0" smtClean="0"/>
              <a:t>: </a:t>
            </a:r>
            <a:r>
              <a:rPr lang="en-US" sz="2400" dirty="0" smtClean="0"/>
              <a:t>Unit (System) Preference Service for a Cooking Recipe</a:t>
            </a:r>
            <a:endParaRPr lang="en-US" sz="32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Interacting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r>
              <a:rPr lang="en-US" smtClean="0"/>
              <a:t> of  15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2075" y="3048000"/>
            <a:ext cx="62579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r>
              <a:rPr lang="en-US" smtClean="0"/>
              <a:t> of  15</a:t>
            </a:r>
            <a:endParaRPr lang="en-US" dirty="0"/>
          </a:p>
        </p:txBody>
      </p:sp>
      <p:pic>
        <p:nvPicPr>
          <p:cNvPr id="3" name="Picture 3" descr="C:\Proiecte\Jacobs\000001 Guided Research\cirlanaru_mihai\thesis\img\screenshot-cooking-recipe_joba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629400" cy="636170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cap="none" dirty="0" smtClean="0"/>
              <a:t>Conclusions | Future Work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What are the perspectives based on my research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14400"/>
            <a:ext cx="8229600" cy="52117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Conclusions | Future Work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dirty="0" smtClean="0"/>
              <a:t>Extended </a:t>
            </a:r>
            <a:r>
              <a:rPr lang="en-US" dirty="0" smtClean="0"/>
              <a:t>and improved all </a:t>
            </a:r>
            <a:r>
              <a:rPr lang="en-US" dirty="0" smtClean="0"/>
              <a:t>core components of the publishing pipeline towards a coherent integral theory of units for digital </a:t>
            </a:r>
            <a:r>
              <a:rPr lang="en-US" dirty="0" smtClean="0"/>
              <a:t>media</a:t>
            </a:r>
          </a:p>
          <a:p>
            <a:pPr lvl="0">
              <a:defRPr/>
            </a:pPr>
            <a:endParaRPr lang="en-US" dirty="0" smtClean="0"/>
          </a:p>
          <a:p>
            <a:pPr lvl="0">
              <a:defRPr/>
            </a:pPr>
            <a:r>
              <a:rPr lang="en-US" dirty="0" smtClean="0"/>
              <a:t>Future Enabling technologies:</a:t>
            </a:r>
          </a:p>
          <a:p>
            <a:pPr lvl="1">
              <a:defRPr/>
            </a:pPr>
            <a:r>
              <a:rPr lang="en-US" sz="2400" dirty="0" smtClean="0"/>
              <a:t>Unit </a:t>
            </a:r>
            <a:r>
              <a:rPr lang="en-US" sz="2400" dirty="0" smtClean="0"/>
              <a:t>and Quantity Semantic </a:t>
            </a:r>
            <a:r>
              <a:rPr lang="en-US" sz="2400" dirty="0" smtClean="0"/>
              <a:t>Search</a:t>
            </a:r>
          </a:p>
          <a:p>
            <a:pPr lvl="1">
              <a:defRPr/>
            </a:pPr>
            <a:r>
              <a:rPr lang="en-US" sz="2400" dirty="0" smtClean="0"/>
              <a:t>Quantity </a:t>
            </a:r>
            <a:r>
              <a:rPr lang="en-US" sz="2400" dirty="0" smtClean="0"/>
              <a:t>and unit’s Magnitude </a:t>
            </a:r>
            <a:r>
              <a:rPr lang="en-US" sz="2400" dirty="0" smtClean="0"/>
              <a:t>Manipulation</a:t>
            </a:r>
          </a:p>
          <a:p>
            <a:pPr lvl="1">
              <a:defRPr/>
            </a:pPr>
            <a:r>
              <a:rPr lang="en-US" sz="2400" dirty="0" smtClean="0"/>
              <a:t>Mathematical </a:t>
            </a:r>
            <a:r>
              <a:rPr lang="en-US" sz="2400" dirty="0" smtClean="0"/>
              <a:t>(Scientific) Formula Validation through </a:t>
            </a:r>
            <a:r>
              <a:rPr lang="en-US" sz="2400" dirty="0" smtClean="0"/>
              <a:t>units</a:t>
            </a:r>
          </a:p>
          <a:p>
            <a:pPr lvl="1">
              <a:defRPr/>
            </a:pPr>
            <a:r>
              <a:rPr lang="en-US" sz="2400" dirty="0" smtClean="0"/>
              <a:t>Unit </a:t>
            </a:r>
            <a:r>
              <a:rPr lang="en-US" sz="2400" dirty="0" smtClean="0"/>
              <a:t>spell </a:t>
            </a:r>
            <a:r>
              <a:rPr lang="en-US" sz="2400" dirty="0" smtClean="0"/>
              <a:t>checker</a:t>
            </a:r>
          </a:p>
          <a:p>
            <a:pPr lvl="1">
              <a:defRPr/>
            </a:pPr>
            <a:r>
              <a:rPr lang="en-US" sz="2400" dirty="0" smtClean="0"/>
              <a:t>Unknown Unit Lookup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cap="none" dirty="0" smtClean="0"/>
              <a:t>Thank you for your attention!</a:t>
            </a:r>
            <a:endParaRPr lang="en-US" cap="none" dirty="0"/>
          </a:p>
        </p:txBody>
      </p:sp>
      <p:sp>
        <p:nvSpPr>
          <p:cNvPr id="3" name="Subtitl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dirty="0" smtClean="0"/>
              <a:t>Questions are more than welcome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990600"/>
            <a:ext cx="7162800" cy="513556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/>
              <a:t>Motivation</a:t>
            </a:r>
          </a:p>
          <a:p>
            <a:pPr indent="-3175">
              <a:buNone/>
            </a:pPr>
            <a:r>
              <a:rPr lang="en-US" sz="1600" dirty="0" smtClean="0"/>
              <a:t>    Why </a:t>
            </a:r>
            <a:r>
              <a:rPr lang="en-US" sz="1600" dirty="0" smtClean="0"/>
              <a:t>units and quantities | What problem(s) do they </a:t>
            </a:r>
            <a:r>
              <a:rPr lang="en-US" sz="1600" dirty="0" smtClean="0"/>
              <a:t>cause</a:t>
            </a:r>
            <a:endParaRPr lang="en-US" sz="1600" dirty="0" smtClean="0"/>
          </a:p>
          <a:p>
            <a:pPr marL="514350" indent="-514350">
              <a:buFont typeface="+mj-lt"/>
              <a:buAutoNum type="arabicPeriod" startAt="2"/>
            </a:pPr>
            <a:r>
              <a:rPr lang="en-US" b="1" dirty="0" smtClean="0"/>
              <a:t>Preliminaries</a:t>
            </a:r>
            <a:endParaRPr lang="en-US" b="1" dirty="0" smtClean="0"/>
          </a:p>
          <a:p>
            <a:pPr lvl="0" indent="-3175"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    Where </a:t>
            </a:r>
            <a:r>
              <a:rPr lang="en-US" sz="1600" dirty="0" smtClean="0">
                <a:solidFill>
                  <a:prstClr val="black"/>
                </a:solidFill>
              </a:rPr>
              <a:t>can </a:t>
            </a:r>
            <a:r>
              <a:rPr lang="en-US" sz="1600" dirty="0" smtClean="0">
                <a:solidFill>
                  <a:prstClr val="black"/>
                </a:solidFill>
              </a:rPr>
              <a:t>one </a:t>
            </a:r>
            <a:r>
              <a:rPr lang="en-US" sz="1600" dirty="0" smtClean="0">
                <a:solidFill>
                  <a:prstClr val="black"/>
                </a:solidFill>
              </a:rPr>
              <a:t>start | What technologies already exist</a:t>
            </a:r>
            <a:endParaRPr lang="en-US" b="1" dirty="0" smtClean="0"/>
          </a:p>
          <a:p>
            <a:pPr marL="514350" indent="-514350">
              <a:buFont typeface="+mj-lt"/>
              <a:buAutoNum type="arabicPeriod" startAt="3"/>
            </a:pPr>
            <a:r>
              <a:rPr lang="en-US" b="1" dirty="0" smtClean="0"/>
              <a:t>Semantic Publishing Pipeline</a:t>
            </a:r>
          </a:p>
          <a:p>
            <a:pPr indent="-3175">
              <a:buNone/>
            </a:pPr>
            <a:r>
              <a:rPr lang="en-US" sz="1600" dirty="0" smtClean="0"/>
              <a:t>    How </a:t>
            </a:r>
            <a:r>
              <a:rPr lang="en-US" sz="1600" dirty="0" smtClean="0"/>
              <a:t>do I  tackle the problem(s</a:t>
            </a:r>
            <a:r>
              <a:rPr lang="en-US" sz="1600" dirty="0" smtClean="0"/>
              <a:t>) | </a:t>
            </a:r>
            <a:r>
              <a:rPr lang="en-US" sz="1600" dirty="0" smtClean="0">
                <a:solidFill>
                  <a:prstClr val="black"/>
                </a:solidFill>
              </a:rPr>
              <a:t>What I achieved</a:t>
            </a:r>
            <a:endParaRPr lang="en-US" sz="1600" dirty="0" smtClean="0"/>
          </a:p>
          <a:p>
            <a:pPr lvl="1"/>
            <a:r>
              <a:rPr lang="en-US" b="1" dirty="0" smtClean="0"/>
              <a:t>Authoring</a:t>
            </a:r>
            <a:r>
              <a:rPr lang="en-US" dirty="0" smtClean="0"/>
              <a:t>   | </a:t>
            </a:r>
            <a:r>
              <a:rPr lang="en-US" sz="1600" dirty="0" smtClean="0"/>
              <a:t>How to write semantic units</a:t>
            </a:r>
            <a:endParaRPr lang="en-US" sz="1800" dirty="0" smtClean="0"/>
          </a:p>
          <a:p>
            <a:pPr lvl="1"/>
            <a:r>
              <a:rPr lang="en-US" b="1" dirty="0" smtClean="0"/>
              <a:t>Publishing</a:t>
            </a:r>
            <a:r>
              <a:rPr lang="en-US" sz="3200" dirty="0" smtClean="0">
                <a:solidFill>
                  <a:prstClr val="black"/>
                </a:solidFill>
              </a:rPr>
              <a:t>  | </a:t>
            </a:r>
            <a:r>
              <a:rPr lang="en-US" sz="1600" dirty="0" smtClean="0">
                <a:solidFill>
                  <a:prstClr val="black"/>
                </a:solidFill>
              </a:rPr>
              <a:t>How to encode semantic units</a:t>
            </a:r>
            <a:endParaRPr lang="en-US" dirty="0" smtClean="0"/>
          </a:p>
          <a:p>
            <a:pPr lvl="1"/>
            <a:r>
              <a:rPr lang="en-US" b="1" dirty="0" smtClean="0"/>
              <a:t>Interacting</a:t>
            </a:r>
            <a:r>
              <a:rPr lang="en-US" dirty="0" smtClean="0"/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| </a:t>
            </a:r>
            <a:r>
              <a:rPr lang="en-US" sz="1600" dirty="0" smtClean="0">
                <a:solidFill>
                  <a:prstClr val="black"/>
                </a:solidFill>
              </a:rPr>
              <a:t>How to interact with semantic units</a:t>
            </a:r>
            <a:endParaRPr lang="en-US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en-US" b="1" dirty="0" smtClean="0"/>
              <a:t>Conclusions | Future Work</a:t>
            </a:r>
          </a:p>
          <a:p>
            <a:pPr lvl="0" indent="-3175">
              <a:buNone/>
            </a:pPr>
            <a:r>
              <a:rPr lang="en-US" sz="1600" dirty="0" smtClean="0">
                <a:solidFill>
                  <a:prstClr val="black"/>
                </a:solidFill>
              </a:rPr>
              <a:t>    What </a:t>
            </a:r>
            <a:r>
              <a:rPr lang="en-US" sz="1600" dirty="0" smtClean="0">
                <a:solidFill>
                  <a:prstClr val="black"/>
                </a:solidFill>
              </a:rPr>
              <a:t>are the </a:t>
            </a:r>
            <a:r>
              <a:rPr lang="en-US" sz="1600" dirty="0" smtClean="0">
                <a:solidFill>
                  <a:prstClr val="black"/>
                </a:solidFill>
              </a:rPr>
              <a:t> future perspectives  of </a:t>
            </a:r>
            <a:r>
              <a:rPr lang="en-US" sz="1600" dirty="0" smtClean="0">
                <a:solidFill>
                  <a:prstClr val="black"/>
                </a:solidFill>
              </a:rPr>
              <a:t>my research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Why Units and Quantities?</a:t>
            </a:r>
          </a:p>
          <a:p>
            <a:pPr lvl="1"/>
            <a:r>
              <a:rPr lang="en-US" dirty="0" smtClean="0"/>
              <a:t>Ubiquitous presence</a:t>
            </a:r>
          </a:p>
          <a:p>
            <a:pPr lvl="1"/>
            <a:r>
              <a:rPr lang="en-US" dirty="0" smtClean="0"/>
              <a:t>High </a:t>
            </a:r>
            <a:r>
              <a:rPr lang="en-US" dirty="0" smtClean="0"/>
              <a:t>importance</a:t>
            </a:r>
            <a:endParaRPr lang="en-US" dirty="0" smtClean="0"/>
          </a:p>
          <a:p>
            <a:pPr lvl="1"/>
            <a:r>
              <a:rPr lang="en-US" dirty="0" smtClean="0"/>
              <a:t>Big diversity </a:t>
            </a:r>
            <a:r>
              <a:rPr lang="en-US" dirty="0" smtClean="0"/>
              <a:t>(forms and flavors)</a:t>
            </a:r>
          </a:p>
          <a:p>
            <a:r>
              <a:rPr lang="en-US" b="1" dirty="0" smtClean="0"/>
              <a:t>What problems do they </a:t>
            </a:r>
            <a:r>
              <a:rPr lang="en-US" b="1" dirty="0" smtClean="0"/>
              <a:t>cause?</a:t>
            </a:r>
            <a:endParaRPr lang="en-US" b="1" dirty="0" smtClean="0"/>
          </a:p>
          <a:p>
            <a:pPr lvl="1"/>
            <a:r>
              <a:rPr lang="en-US" dirty="0" smtClean="0"/>
              <a:t>Special types of units incomprehensible to untrained readers/scientists</a:t>
            </a:r>
          </a:p>
          <a:p>
            <a:pPr lvl="1"/>
            <a:r>
              <a:rPr lang="en-US" dirty="0" smtClean="0"/>
              <a:t>Incompatibility issues due to wrong unit system (e.g. imperial vs. metric)</a:t>
            </a:r>
          </a:p>
          <a:p>
            <a:pPr lvl="1"/>
            <a:r>
              <a:rPr lang="en-US" dirty="0" smtClean="0"/>
              <a:t>Lack of a standardized representation in </a:t>
            </a:r>
            <a:r>
              <a:rPr lang="en-US" dirty="0" smtClean="0"/>
              <a:t>digital documents</a:t>
            </a:r>
          </a:p>
          <a:p>
            <a:pPr lvl="1"/>
            <a:r>
              <a:rPr lang="en-US" dirty="0" smtClean="0"/>
              <a:t>Several generally accepted representations in </a:t>
            </a:r>
            <a:r>
              <a:rPr lang="en-US" dirty="0" smtClean="0"/>
              <a:t>scientific </a:t>
            </a:r>
            <a:r>
              <a:rPr lang="en-US" dirty="0" smtClean="0"/>
              <a:t>and technical documents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Motivation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Representation</a:t>
            </a:r>
          </a:p>
          <a:p>
            <a:pPr lvl="1"/>
            <a:r>
              <a:rPr lang="en-US" dirty="0" err="1" smtClean="0"/>
              <a:t>OpenMath</a:t>
            </a:r>
            <a:r>
              <a:rPr lang="en-US" dirty="0" smtClean="0"/>
              <a:t> and Content </a:t>
            </a:r>
            <a:r>
              <a:rPr lang="en-US" dirty="0" err="1" smtClean="0"/>
              <a:t>MathML</a:t>
            </a:r>
            <a:endParaRPr lang="en-US" dirty="0" smtClean="0"/>
          </a:p>
          <a:p>
            <a:pPr lvl="1"/>
            <a:r>
              <a:rPr lang="en-US" dirty="0" err="1" smtClean="0"/>
              <a:t>OMDoc</a:t>
            </a:r>
            <a:r>
              <a:rPr lang="en-US" dirty="0" smtClean="0"/>
              <a:t> (Open Mathematical Documents)</a:t>
            </a:r>
          </a:p>
          <a:p>
            <a:pPr lvl="1"/>
            <a:r>
              <a:rPr lang="en-US" dirty="0" smtClean="0"/>
              <a:t>Logical Framework </a:t>
            </a:r>
            <a:r>
              <a:rPr lang="en-US" dirty="0" smtClean="0"/>
              <a:t>LF</a:t>
            </a:r>
            <a:endParaRPr lang="en-US" dirty="0" smtClean="0"/>
          </a:p>
          <a:p>
            <a:r>
              <a:rPr lang="en-US" b="1" dirty="0" smtClean="0"/>
              <a:t>Authoring</a:t>
            </a:r>
          </a:p>
          <a:p>
            <a:pPr lvl="1"/>
            <a:r>
              <a:rPr lang="en-US" dirty="0" err="1" smtClean="0"/>
              <a:t>sTeX</a:t>
            </a:r>
            <a:r>
              <a:rPr lang="en-US" dirty="0" smtClean="0"/>
              <a:t> (Semantic </a:t>
            </a:r>
            <a:r>
              <a:rPr lang="en-US" dirty="0" err="1" smtClean="0"/>
              <a:t>TeX</a:t>
            </a:r>
            <a:r>
              <a:rPr lang="en-US" dirty="0" smtClean="0"/>
              <a:t>)</a:t>
            </a:r>
          </a:p>
          <a:p>
            <a:r>
              <a:rPr lang="en-US" b="1" dirty="0" smtClean="0"/>
              <a:t>Interaction</a:t>
            </a:r>
          </a:p>
          <a:p>
            <a:pPr lvl="1"/>
            <a:r>
              <a:rPr lang="en-US" dirty="0" smtClean="0"/>
              <a:t>Unit Content Dictionaries</a:t>
            </a:r>
          </a:p>
          <a:p>
            <a:pPr lvl="1"/>
            <a:r>
              <a:rPr lang="en-US" dirty="0" smtClean="0"/>
              <a:t>Unit Conversion services</a:t>
            </a:r>
          </a:p>
          <a:p>
            <a:pPr lvl="1"/>
            <a:r>
              <a:rPr lang="en-US" dirty="0" err="1" smtClean="0"/>
              <a:t>Wolfram|Alpha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Preliminaries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cap="none" dirty="0" smtClean="0"/>
              <a:t>Semantic Publishing Pipeline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How do I  tackle the problem(s)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?</a:t>
            </a:r>
            <a:endParaRPr lang="en-US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0600"/>
            <a:ext cx="8229600" cy="51355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Core process (flow)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link between the different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types of contributors: authors, publishers and readers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Consisting of three main components: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35050" lvl="2" indent="-342900">
              <a:spcBef>
                <a:spcPct val="20000"/>
              </a:spcBef>
              <a:defRPr/>
            </a:pPr>
            <a:r>
              <a:rPr lang="en-US" sz="3200" b="1" baseline="0" dirty="0" smtClean="0"/>
              <a:t>Authoring   - </a:t>
            </a:r>
            <a:r>
              <a:rPr lang="en-US" sz="2800" dirty="0" smtClean="0"/>
              <a:t>How to write semantic units</a:t>
            </a:r>
            <a:endParaRPr lang="en-US" sz="3200" b="1" baseline="0" dirty="0" smtClean="0"/>
          </a:p>
          <a:p>
            <a:pPr marL="1035050" lvl="2" indent="-342900">
              <a:spcBef>
                <a:spcPct val="20000"/>
              </a:spcBef>
              <a:defRPr/>
            </a:pP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Publishing  - </a:t>
            </a:r>
            <a:r>
              <a:rPr lang="en-US" sz="2800" dirty="0" smtClean="0">
                <a:solidFill>
                  <a:prstClr val="black"/>
                </a:solidFill>
              </a:rPr>
              <a:t>How to encode semantic units</a:t>
            </a:r>
            <a:endParaRPr kumimoji="0" lang="en-US" sz="32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35050" lvl="2" indent="-342900">
              <a:spcBef>
                <a:spcPct val="20000"/>
              </a:spcBef>
              <a:defRPr/>
            </a:pPr>
            <a:r>
              <a:rPr lang="en-US" sz="3200" b="1" baseline="0" dirty="0" smtClean="0"/>
              <a:t>Interacting - </a:t>
            </a:r>
            <a:r>
              <a:rPr lang="en-US" sz="2800" dirty="0" smtClean="0">
                <a:solidFill>
                  <a:prstClr val="black"/>
                </a:solidFill>
              </a:rPr>
              <a:t>How to interact with semantic units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Semantic Publishing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Pipeline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Authoring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Semantic Publishing Pipeline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990600"/>
            <a:ext cx="8229600" cy="51355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Before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LaTeX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Siunits.sty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000" b="1" dirty="0" smtClean="0"/>
              <a:t>After</a:t>
            </a:r>
            <a:r>
              <a:rPr lang="en-US" sz="2000" dirty="0" smtClean="0"/>
              <a:t>: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000" dirty="0" err="1" smtClean="0"/>
              <a:t>SIunits</a:t>
            </a:r>
            <a:r>
              <a:rPr lang="en-US" sz="2000" dirty="0" smtClean="0"/>
              <a:t> binding for </a:t>
            </a:r>
            <a:r>
              <a:rPr lang="en-US" sz="2000" dirty="0" err="1" smtClean="0"/>
              <a:t>LaTeXML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semantic unit definition (module)</a:t>
            </a:r>
          </a:p>
          <a:p>
            <a:pPr marL="800100" lvl="1" indent="-342900">
              <a:spcBef>
                <a:spcPct val="20000"/>
              </a:spcBef>
              <a:defRPr/>
            </a:pPr>
            <a:r>
              <a:rPr lang="en-US" sz="2000" dirty="0" smtClean="0"/>
              <a:t>Unit LF module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Authoring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6428601"/>
            <a:ext cx="411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Mihai</a:t>
            </a:r>
            <a:r>
              <a:rPr lang="en-US" sz="1200" dirty="0" smtClean="0"/>
              <a:t> C</a:t>
            </a:r>
            <a:r>
              <a:rPr lang="ro-RO" sz="1200" dirty="0" smtClean="0"/>
              <a:t>îrlănaru</a:t>
            </a:r>
            <a:r>
              <a:rPr lang="en-US" sz="1200" dirty="0" smtClean="0"/>
              <a:t> | Guided Research Presentation | 13 May 2011</a:t>
            </a:r>
            <a:endParaRPr lang="en-US" sz="12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r>
              <a:rPr lang="en-US" dirty="0" smtClean="0"/>
              <a:t> of  15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50" y="2793482"/>
            <a:ext cx="6191250" cy="3683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 smtClean="0"/>
              <a:t>publishing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/>
          <a:lstStyle/>
          <a:p>
            <a:pPr algn="r"/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Semantic Publishing Pipeline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r>
              <a:rPr lang="en-US" smtClean="0"/>
              <a:t> of  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645</Words>
  <Application>Microsoft Office PowerPoint</Application>
  <PresentationFormat>On-screen Show (4:3)</PresentationFormat>
  <Paragraphs>121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Authoring, Publishing and Interacting  with Units and Quantities  in Technical Documents</vt:lpstr>
      <vt:lpstr>Presentation Outline</vt:lpstr>
      <vt:lpstr>Slide 3</vt:lpstr>
      <vt:lpstr>Slide 4</vt:lpstr>
      <vt:lpstr>Semantic Publishing Pipeline</vt:lpstr>
      <vt:lpstr>Slide 6</vt:lpstr>
      <vt:lpstr>Authoring</vt:lpstr>
      <vt:lpstr>Slide 8</vt:lpstr>
      <vt:lpstr>publishing</vt:lpstr>
      <vt:lpstr>Slide 10</vt:lpstr>
      <vt:lpstr>InteractinG</vt:lpstr>
      <vt:lpstr>Slide 12</vt:lpstr>
      <vt:lpstr>Slide 13</vt:lpstr>
      <vt:lpstr>Conclusions | Future Work</vt:lpstr>
      <vt:lpstr>Slide 15</vt:lpstr>
      <vt:lpstr>Thank you for your attention!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Authoring, Publishing and Interacting  with Units and Quantities  in Technical Documents</dc:title>
  <dc:creator>Mihai</dc:creator>
  <cp:lastModifiedBy>Mihai C</cp:lastModifiedBy>
  <cp:revision>80</cp:revision>
  <dcterms:created xsi:type="dcterms:W3CDTF">2006-08-16T00:00:00Z</dcterms:created>
  <dcterms:modified xsi:type="dcterms:W3CDTF">2011-05-11T18:11:57Z</dcterms:modified>
</cp:coreProperties>
</file>